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3"/>
  </p:notesMasterIdLst>
  <p:sldIdLst>
    <p:sldId id="257" r:id="rId6"/>
    <p:sldId id="258" r:id="rId7"/>
    <p:sldId id="263" r:id="rId8"/>
    <p:sldId id="259" r:id="rId9"/>
    <p:sldId id="260" r:id="rId10"/>
    <p:sldId id="261" r:id="rId11"/>
    <p:sldId id="262" r:id="rId12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45" autoAdjust="0"/>
    <p:restoredTop sz="92842" autoAdjust="0"/>
  </p:normalViewPr>
  <p:slideViewPr>
    <p:cSldViewPr snapToGrid="0" showGuides="1">
      <p:cViewPr varScale="1">
        <p:scale>
          <a:sx n="151" d="100"/>
          <a:sy n="151" d="100"/>
        </p:scale>
        <p:origin x="168" y="180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5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2023-03-10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x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8370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 smtClean="0"/>
              <a:t>NLL 2021: 96%</a:t>
            </a:r>
          </a:p>
          <a:p>
            <a:r>
              <a:rPr lang="sv-SE" baseline="0" dirty="0" smtClean="0"/>
              <a:t>NLL 2020: 96% (mål 96% i div planen)</a:t>
            </a:r>
          </a:p>
          <a:p>
            <a:r>
              <a:rPr lang="sv-SE" baseline="0" dirty="0" smtClean="0"/>
              <a:t>NLL 2019: 95%   </a:t>
            </a:r>
          </a:p>
          <a:p>
            <a:endParaRPr lang="sv-SE" baseline="0" dirty="0" smtClean="0"/>
          </a:p>
          <a:p>
            <a:r>
              <a:rPr lang="sv-SE" baseline="0" dirty="0" smtClean="0"/>
              <a:t>MÅL fr </a:t>
            </a:r>
            <a:r>
              <a:rPr lang="sv-SE" baseline="0" dirty="0" err="1" smtClean="0"/>
              <a:t>Div</a:t>
            </a:r>
            <a:r>
              <a:rPr lang="sv-SE" baseline="0" dirty="0" smtClean="0"/>
              <a:t> plan 2019 gällde 4-åringar. Jämför med Sverige snittet 2018 för 3-åringar = 95%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6432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 smtClean="0"/>
              <a:t>NLL 2021: 96%</a:t>
            </a:r>
          </a:p>
          <a:p>
            <a:r>
              <a:rPr lang="sv-SE" baseline="0" dirty="0" smtClean="0"/>
              <a:t>NLL 2020: 96% (mål 96% i div planen)</a:t>
            </a:r>
          </a:p>
          <a:p>
            <a:r>
              <a:rPr lang="sv-SE" baseline="0" dirty="0" smtClean="0"/>
              <a:t>NLL 2019: 95%   </a:t>
            </a:r>
          </a:p>
          <a:p>
            <a:endParaRPr lang="sv-SE" baseline="0" dirty="0" smtClean="0"/>
          </a:p>
          <a:p>
            <a:r>
              <a:rPr lang="sv-SE" baseline="0" dirty="0" smtClean="0"/>
              <a:t>MÅL fr </a:t>
            </a:r>
            <a:r>
              <a:rPr lang="sv-SE" baseline="0" dirty="0" err="1" smtClean="0"/>
              <a:t>Div</a:t>
            </a:r>
            <a:r>
              <a:rPr lang="sv-SE" baseline="0" dirty="0" smtClean="0"/>
              <a:t> plan 2019 gällde 4-åringar. Jämför med Sverige snittet 2018 för 3-åringar = 95%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9200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2021: MÅL</a:t>
            </a:r>
            <a:r>
              <a:rPr lang="sv-SE" baseline="0" dirty="0" smtClean="0"/>
              <a:t> under NLL 69% Norrbottens medelvärde</a:t>
            </a:r>
            <a:endParaRPr lang="sv-SE" dirty="0" smtClean="0"/>
          </a:p>
          <a:p>
            <a:r>
              <a:rPr lang="sv-SE" dirty="0" smtClean="0"/>
              <a:t>2020: Mål under NLL 66%, </a:t>
            </a:r>
            <a:r>
              <a:rPr lang="sv-SE" dirty="0" err="1" smtClean="0"/>
              <a:t>sv</a:t>
            </a:r>
            <a:r>
              <a:rPr lang="sv-SE" dirty="0" smtClean="0"/>
              <a:t> siffror från 2018, inget mål i </a:t>
            </a:r>
            <a:r>
              <a:rPr lang="sv-SE" dirty="0" err="1" smtClean="0"/>
              <a:t>Div</a:t>
            </a:r>
            <a:r>
              <a:rPr lang="sv-SE" dirty="0" smtClean="0"/>
              <a:t> planen.</a:t>
            </a:r>
          </a:p>
          <a:p>
            <a:r>
              <a:rPr lang="sv-SE" dirty="0" smtClean="0"/>
              <a:t>2019 : Mål 68%, som Sverigesnittet 2018, inget mål i div planen.</a:t>
            </a:r>
          </a:p>
          <a:p>
            <a:endParaRPr lang="sv-SE" dirty="0" smtClean="0"/>
          </a:p>
          <a:p>
            <a:r>
              <a:rPr lang="sv-SE" dirty="0" smtClean="0"/>
              <a:t>NLL 2018 69%-2019 70%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9291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1200"/>
            <a:r>
              <a:rPr lang="sv-SE" dirty="0" smtClean="0"/>
              <a:t>MÅL som snittet i NLL 41 %, inget mål i </a:t>
            </a:r>
            <a:r>
              <a:rPr lang="sv-SE" dirty="0" err="1" smtClean="0"/>
              <a:t>Div</a:t>
            </a:r>
            <a:r>
              <a:rPr lang="sv-SE" dirty="0" smtClean="0"/>
              <a:t> planen. 2021,</a:t>
            </a:r>
            <a:r>
              <a:rPr lang="sv-SE" baseline="0" dirty="0" smtClean="0"/>
              <a:t> ny uppföljning 36 mån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MÅL som snittet i NLL 37 %, inget mål i </a:t>
            </a:r>
            <a:r>
              <a:rPr lang="sv-SE" dirty="0" err="1" smtClean="0"/>
              <a:t>Div</a:t>
            </a:r>
            <a:r>
              <a:rPr lang="sv-SE" dirty="0" smtClean="0"/>
              <a:t> planen. 2020</a:t>
            </a:r>
          </a:p>
          <a:p>
            <a:endParaRPr lang="sv-SE" dirty="0" smtClean="0"/>
          </a:p>
          <a:p>
            <a:r>
              <a:rPr lang="sv-SE" dirty="0" smtClean="0"/>
              <a:t>2019: Mål 41% som snittet var för regionerna i Sverige 2018, inget mål i div planen. </a:t>
            </a:r>
          </a:p>
          <a:p>
            <a:endParaRPr lang="sv-SE" dirty="0" smtClean="0"/>
          </a:p>
          <a:p>
            <a:r>
              <a:rPr lang="sv-SE" dirty="0" smtClean="0"/>
              <a:t>DFT=</a:t>
            </a:r>
            <a:r>
              <a:rPr lang="sv-SE" baseline="0" dirty="0" smtClean="0"/>
              <a:t> 0, Kariesfria</a:t>
            </a:r>
            <a:endParaRPr lang="sv-SE" dirty="0" smtClean="0"/>
          </a:p>
          <a:p>
            <a:r>
              <a:rPr lang="sv-SE" dirty="0" smtClean="0"/>
              <a:t>NLL:</a:t>
            </a:r>
            <a:r>
              <a:rPr lang="sv-SE" baseline="0" dirty="0" smtClean="0"/>
              <a:t> </a:t>
            </a:r>
            <a:r>
              <a:rPr lang="sv-SE" dirty="0" smtClean="0"/>
              <a:t>2018 34%, 2019 41%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8380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2021: MÅL 69%</a:t>
            </a:r>
            <a:r>
              <a:rPr lang="sv-SE" baseline="0" dirty="0" smtClean="0"/>
              <a:t> i div planen, 36 mån uppföljning</a:t>
            </a:r>
            <a:endParaRPr lang="sv-SE" dirty="0" smtClean="0"/>
          </a:p>
          <a:p>
            <a:r>
              <a:rPr lang="sv-SE" dirty="0" smtClean="0"/>
              <a:t>2020 : MÅL 67 % från </a:t>
            </a:r>
            <a:r>
              <a:rPr lang="sv-SE" dirty="0" err="1" smtClean="0"/>
              <a:t>Div</a:t>
            </a:r>
            <a:r>
              <a:rPr lang="sv-SE" dirty="0" smtClean="0"/>
              <a:t> planen, 2019 :Mål 67</a:t>
            </a:r>
            <a:r>
              <a:rPr lang="sv-SE" baseline="0" dirty="0" smtClean="0"/>
              <a:t> </a:t>
            </a:r>
            <a:r>
              <a:rPr lang="sv-SE" dirty="0" smtClean="0"/>
              <a:t>% från </a:t>
            </a:r>
            <a:r>
              <a:rPr lang="sv-SE" dirty="0" err="1" smtClean="0"/>
              <a:t>Div</a:t>
            </a:r>
            <a:r>
              <a:rPr lang="sv-SE" dirty="0" smtClean="0"/>
              <a:t> planen 2019, Sverigemedel 2018 70%</a:t>
            </a:r>
          </a:p>
          <a:p>
            <a:endParaRPr lang="sv-SE" dirty="0" smtClean="0"/>
          </a:p>
          <a:p>
            <a:r>
              <a:rPr lang="sv-SE" dirty="0" smtClean="0"/>
              <a:t>NLL: 2018 66%</a:t>
            </a:r>
            <a:r>
              <a:rPr lang="sv-SE" baseline="0" dirty="0" smtClean="0"/>
              <a:t> -</a:t>
            </a:r>
            <a:r>
              <a:rPr lang="sv-SE" dirty="0" smtClean="0"/>
              <a:t> 2019 69%</a:t>
            </a:r>
          </a:p>
          <a:p>
            <a:endParaRPr lang="sv-SE" dirty="0" smtClean="0"/>
          </a:p>
          <a:p>
            <a:r>
              <a:rPr lang="sv-SE" dirty="0" smtClean="0"/>
              <a:t>DFS-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approx</a:t>
            </a:r>
            <a:r>
              <a:rPr lang="sv-SE" dirty="0" smtClean="0"/>
              <a:t>, Kariesfria approximalt per Kommun % </a:t>
            </a:r>
          </a:p>
          <a:p>
            <a:r>
              <a:rPr lang="sv-SE" dirty="0" smtClean="0"/>
              <a:t>Slutresultatet</a:t>
            </a:r>
            <a:r>
              <a:rPr lang="sv-SE" baseline="0" dirty="0" smtClean="0"/>
              <a:t>, det vi en gång lagat mellan tänderna kommer vi få laga om flera gånger.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2864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620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egregationsbarometern.boverket.se/ojamlikhetsindex-och-omradestyper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92726" y="169934"/>
            <a:ext cx="5978095" cy="598810"/>
          </a:xfrm>
        </p:spPr>
        <p:txBody>
          <a:bodyPr/>
          <a:lstStyle/>
          <a:p>
            <a:r>
              <a:rPr lang="sv-SE" dirty="0" smtClean="0"/>
              <a:t>Barnepidemiologi 2022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768744"/>
            <a:ext cx="6052678" cy="3352983"/>
          </a:xfrm>
        </p:spPr>
        <p:txBody>
          <a:bodyPr/>
          <a:lstStyle/>
          <a:p>
            <a:r>
              <a:rPr lang="sv-SE" sz="1400" dirty="0" smtClean="0"/>
              <a:t>Presenteras för 3-, 6-, 12- och 19-åringar</a:t>
            </a:r>
          </a:p>
          <a:p>
            <a:r>
              <a:rPr lang="sv-SE" sz="1400" dirty="0" smtClean="0"/>
              <a:t>Siffrorna har tagits från  Datalagret</a:t>
            </a:r>
          </a:p>
          <a:p>
            <a:r>
              <a:rPr lang="sv-SE" sz="1400" dirty="0" smtClean="0"/>
              <a:t>Redovisas på kliniknivå. </a:t>
            </a:r>
          </a:p>
          <a:p>
            <a:r>
              <a:rPr lang="sv-SE" sz="1400" dirty="0" smtClean="0"/>
              <a:t>Några kliniker har så få individer 10-20 </a:t>
            </a:r>
            <a:r>
              <a:rPr lang="sv-SE" sz="1400" dirty="0" err="1" smtClean="0"/>
              <a:t>st</a:t>
            </a:r>
            <a:r>
              <a:rPr lang="sv-SE" sz="1400" dirty="0" smtClean="0"/>
              <a:t> i åldersgrupperna så andelen varierar kraftigt mellan åren tex Arjeplog, Karesuando, </a:t>
            </a:r>
            <a:r>
              <a:rPr lang="sv-SE" sz="1400" dirty="0"/>
              <a:t>P</a:t>
            </a:r>
            <a:r>
              <a:rPr lang="sv-SE" sz="1400" dirty="0" smtClean="0"/>
              <a:t>ajala, Vittangi, Överkalix. </a:t>
            </a:r>
          </a:p>
          <a:p>
            <a:r>
              <a:rPr lang="sv-SE" sz="1400" dirty="0" smtClean="0"/>
              <a:t>Där inget mål finns angivet i divisionsplanen är gränsvärdet Ftv Norrbottens snitt. </a:t>
            </a:r>
          </a:p>
          <a:p>
            <a:r>
              <a:rPr lang="sv-SE" sz="1400" dirty="0"/>
              <a:t>Då revisionsintervallet förlängts till 30 månader för 16-23 åringar </a:t>
            </a:r>
            <a:r>
              <a:rPr lang="sv-SE" sz="1400" dirty="0" smtClean="0"/>
              <a:t>presenteras nu </a:t>
            </a:r>
            <a:r>
              <a:rPr lang="sv-SE" sz="1400" dirty="0" err="1" smtClean="0"/>
              <a:t>EPI:n</a:t>
            </a:r>
            <a:r>
              <a:rPr lang="sv-SE" sz="1400" dirty="0" smtClean="0"/>
              <a:t> för 19 åringar med 36 månaders uppföljning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96781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662" y="-59267"/>
            <a:ext cx="5103633" cy="520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04800" y="177802"/>
            <a:ext cx="7080250" cy="550333"/>
          </a:xfrm>
        </p:spPr>
        <p:txBody>
          <a:bodyPr/>
          <a:lstStyle/>
          <a:p>
            <a:r>
              <a:rPr lang="sv-SE" dirty="0" smtClean="0"/>
              <a:t>Kariesfria 3-åringar 2022 per klinik</a:t>
            </a:r>
            <a:r>
              <a:rPr lang="sv-SE" sz="1400" dirty="0"/>
              <a:t>(senaste </a:t>
            </a:r>
            <a:r>
              <a:rPr lang="sv-SE" sz="1400" dirty="0" err="1"/>
              <a:t>us</a:t>
            </a:r>
            <a:r>
              <a:rPr lang="sv-SE" sz="1400" dirty="0"/>
              <a:t> </a:t>
            </a:r>
            <a:r>
              <a:rPr lang="sv-SE" sz="1400" dirty="0" smtClean="0"/>
              <a:t>12mån</a:t>
            </a:r>
            <a:r>
              <a:rPr lang="sv-SE" sz="1400" dirty="0"/>
              <a:t>)</a:t>
            </a: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2717800" y="3727361"/>
            <a:ext cx="73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97%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3513667" y="4278402"/>
            <a:ext cx="7620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100%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3851564" y="3541019"/>
            <a:ext cx="11124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97%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4032877" y="2147710"/>
            <a:ext cx="7704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97% 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6564928" y="3706165"/>
            <a:ext cx="553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93% </a:t>
            </a:r>
            <a:endParaRPr lang="sv-SE" sz="1400" dirty="0">
              <a:solidFill>
                <a:srgbClr val="FF0000"/>
              </a:solidFill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3674533" y="2873893"/>
            <a:ext cx="864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9</a:t>
            </a:r>
            <a:r>
              <a:rPr lang="sv-SE" sz="1400" dirty="0">
                <a:solidFill>
                  <a:srgbClr val="FF0000"/>
                </a:solidFill>
              </a:rPr>
              <a:t>1</a:t>
            </a:r>
            <a:r>
              <a:rPr lang="sv-SE" sz="1400" dirty="0" smtClean="0">
                <a:solidFill>
                  <a:srgbClr val="FF0000"/>
                </a:solidFill>
              </a:rPr>
              <a:t>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5146826" y="3816736"/>
            <a:ext cx="783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94%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3728234" y="1368785"/>
            <a:ext cx="6092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94%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5636621" y="4138993"/>
            <a:ext cx="1703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solidFill>
                  <a:srgbClr val="FF0000"/>
                </a:solidFill>
              </a:rPr>
              <a:t>95%  </a:t>
            </a:r>
            <a:r>
              <a:rPr lang="sv-SE" sz="1200" dirty="0" smtClean="0"/>
              <a:t>Porsudden</a:t>
            </a:r>
          </a:p>
          <a:p>
            <a:r>
              <a:rPr lang="sv-SE" sz="1200" dirty="0" smtClean="0">
                <a:solidFill>
                  <a:srgbClr val="00B050"/>
                </a:solidFill>
              </a:rPr>
              <a:t>97%  </a:t>
            </a:r>
            <a:r>
              <a:rPr lang="sv-SE" sz="1200" dirty="0" smtClean="0"/>
              <a:t>TVC</a:t>
            </a:r>
          </a:p>
          <a:p>
            <a:r>
              <a:rPr lang="sv-SE" sz="1200" dirty="0" smtClean="0">
                <a:solidFill>
                  <a:srgbClr val="00B050"/>
                </a:solidFill>
              </a:rPr>
              <a:t>97%  </a:t>
            </a:r>
            <a:r>
              <a:rPr lang="sv-SE" sz="1200" dirty="0" err="1" smtClean="0"/>
              <a:t>Örnnäset</a:t>
            </a:r>
            <a:endParaRPr lang="sv-SE" sz="1200" dirty="0"/>
          </a:p>
        </p:txBody>
      </p:sp>
      <p:sp>
        <p:nvSpPr>
          <p:cNvPr id="16" name="textruta 15"/>
          <p:cNvSpPr txBox="1"/>
          <p:nvPr/>
        </p:nvSpPr>
        <p:spPr>
          <a:xfrm>
            <a:off x="5587883" y="2287831"/>
            <a:ext cx="555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92%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4199466" y="4628968"/>
            <a:ext cx="9757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96% </a:t>
            </a:r>
            <a:endParaRPr lang="sv-SE" sz="1200" dirty="0">
              <a:solidFill>
                <a:srgbClr val="00B050"/>
              </a:solidFill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4132513" y="4124513"/>
            <a:ext cx="882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93% </a:t>
            </a:r>
            <a:endParaRPr lang="sv-SE" sz="1400" dirty="0">
              <a:solidFill>
                <a:srgbClr val="FF0000"/>
              </a:solidFill>
            </a:endParaRPr>
          </a:p>
        </p:txBody>
      </p:sp>
      <p:sp>
        <p:nvSpPr>
          <p:cNvPr id="19" name="textruta 18"/>
          <p:cNvSpPr txBox="1"/>
          <p:nvPr/>
        </p:nvSpPr>
        <p:spPr>
          <a:xfrm>
            <a:off x="5810112" y="3244081"/>
            <a:ext cx="7548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100%</a:t>
            </a:r>
            <a:endParaRPr lang="sv-SE" sz="1400" dirty="0">
              <a:solidFill>
                <a:srgbClr val="00B050"/>
              </a:solidFill>
            </a:endParaRPr>
          </a:p>
        </p:txBody>
      </p:sp>
      <p:sp>
        <p:nvSpPr>
          <p:cNvPr id="20" name="textruta 19"/>
          <p:cNvSpPr txBox="1"/>
          <p:nvPr/>
        </p:nvSpPr>
        <p:spPr>
          <a:xfrm>
            <a:off x="5015333" y="3185531"/>
            <a:ext cx="706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100% </a:t>
            </a:r>
            <a:endParaRPr lang="sv-SE" sz="1400" dirty="0">
              <a:solidFill>
                <a:srgbClr val="00B050"/>
              </a:solidFill>
            </a:endParaRPr>
          </a:p>
        </p:txBody>
      </p:sp>
      <p:sp>
        <p:nvSpPr>
          <p:cNvPr id="26" name="textruta 25"/>
          <p:cNvSpPr txBox="1"/>
          <p:nvPr/>
        </p:nvSpPr>
        <p:spPr>
          <a:xfrm>
            <a:off x="4865940" y="857193"/>
            <a:ext cx="7354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83%</a:t>
            </a:r>
            <a:endParaRPr lang="sv-SE" sz="1400" dirty="0">
              <a:solidFill>
                <a:srgbClr val="FF0000"/>
              </a:solidFill>
            </a:endParaRPr>
          </a:p>
        </p:txBody>
      </p:sp>
      <p:sp>
        <p:nvSpPr>
          <p:cNvPr id="27" name="textruta 26"/>
          <p:cNvSpPr txBox="1"/>
          <p:nvPr/>
        </p:nvSpPr>
        <p:spPr>
          <a:xfrm>
            <a:off x="4199466" y="4835720"/>
            <a:ext cx="1081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97% </a:t>
            </a:r>
            <a:r>
              <a:rPr lang="sv-SE" sz="1200" dirty="0" smtClean="0"/>
              <a:t>Öjebyn</a:t>
            </a:r>
            <a:endParaRPr lang="sv-SE" sz="1200" dirty="0"/>
          </a:p>
        </p:txBody>
      </p:sp>
      <p:sp>
        <p:nvSpPr>
          <p:cNvPr id="31" name="textruta 30"/>
          <p:cNvSpPr txBox="1"/>
          <p:nvPr/>
        </p:nvSpPr>
        <p:spPr>
          <a:xfrm>
            <a:off x="4498205" y="1600537"/>
            <a:ext cx="7354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100%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32" name="textruta 31"/>
          <p:cNvSpPr txBox="1"/>
          <p:nvPr/>
        </p:nvSpPr>
        <p:spPr>
          <a:xfrm>
            <a:off x="0" y="1322619"/>
            <a:ext cx="2650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>
                <a:solidFill>
                  <a:srgbClr val="0070C0"/>
                </a:solidFill>
              </a:rPr>
              <a:t>Norrbotten: </a:t>
            </a:r>
            <a:r>
              <a:rPr lang="sv-SE" sz="2400" dirty="0">
                <a:solidFill>
                  <a:srgbClr val="00B050"/>
                </a:solidFill>
              </a:rPr>
              <a:t>96%</a:t>
            </a:r>
          </a:p>
          <a:p>
            <a:r>
              <a:rPr lang="sv-SE" sz="1600" dirty="0" smtClean="0">
                <a:solidFill>
                  <a:srgbClr val="0070C0"/>
                </a:solidFill>
              </a:rPr>
              <a:t>Mål i FTV VO plan</a:t>
            </a:r>
            <a:r>
              <a:rPr lang="sv-SE" sz="1600" dirty="0">
                <a:solidFill>
                  <a:srgbClr val="0070C0"/>
                </a:solidFill>
              </a:rPr>
              <a:t>: 96%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6564927" y="914702"/>
            <a:ext cx="2412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Handlingsplan för de under 96% (mål </a:t>
            </a:r>
            <a:r>
              <a:rPr lang="sv-SE" sz="1400" dirty="0" smtClean="0"/>
              <a:t>i FTV VO plan)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2526496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662" y="-59267"/>
            <a:ext cx="5103633" cy="520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04800" y="177802"/>
            <a:ext cx="7131050" cy="550333"/>
          </a:xfrm>
        </p:spPr>
        <p:txBody>
          <a:bodyPr/>
          <a:lstStyle/>
          <a:p>
            <a:r>
              <a:rPr lang="sv-SE" dirty="0" smtClean="0"/>
              <a:t>Kariesfria 6-åringar 2022 per klinik </a:t>
            </a:r>
            <a:r>
              <a:rPr lang="sv-SE" sz="1400" dirty="0"/>
              <a:t>(senaste </a:t>
            </a:r>
            <a:r>
              <a:rPr lang="sv-SE" sz="1400" dirty="0" err="1"/>
              <a:t>us</a:t>
            </a:r>
            <a:r>
              <a:rPr lang="sv-SE" sz="1400" dirty="0"/>
              <a:t> 24mån)</a:t>
            </a: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2717800" y="3727361"/>
            <a:ext cx="73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89%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3513667" y="4278402"/>
            <a:ext cx="7620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89%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3851564" y="3541019"/>
            <a:ext cx="11124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86%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4032877" y="2147710"/>
            <a:ext cx="7704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8</a:t>
            </a:r>
            <a:r>
              <a:rPr lang="sv-SE" sz="1400" dirty="0" smtClean="0">
                <a:solidFill>
                  <a:srgbClr val="FF0000"/>
                </a:solidFill>
              </a:rPr>
              <a:t>3%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6564928" y="3706165"/>
            <a:ext cx="553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70% </a:t>
            </a:r>
            <a:endParaRPr lang="sv-SE" sz="1400" dirty="0">
              <a:solidFill>
                <a:srgbClr val="FF0000"/>
              </a:solidFill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3674533" y="2873893"/>
            <a:ext cx="864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70%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5146826" y="3816736"/>
            <a:ext cx="783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82%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3728234" y="1368785"/>
            <a:ext cx="6092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80%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5636621" y="4138993"/>
            <a:ext cx="1703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solidFill>
                  <a:srgbClr val="00B050"/>
                </a:solidFill>
              </a:rPr>
              <a:t>85%  </a:t>
            </a:r>
            <a:r>
              <a:rPr lang="sv-SE" sz="1200" dirty="0" smtClean="0"/>
              <a:t>Porsudden</a:t>
            </a:r>
          </a:p>
          <a:p>
            <a:r>
              <a:rPr lang="sv-SE" sz="1200" dirty="0" smtClean="0">
                <a:solidFill>
                  <a:srgbClr val="00B050"/>
                </a:solidFill>
              </a:rPr>
              <a:t>86%  </a:t>
            </a:r>
            <a:r>
              <a:rPr lang="sv-SE" sz="1200" dirty="0" smtClean="0"/>
              <a:t>TVC</a:t>
            </a:r>
          </a:p>
          <a:p>
            <a:r>
              <a:rPr lang="sv-SE" sz="1200" dirty="0" smtClean="0">
                <a:solidFill>
                  <a:srgbClr val="FF0000"/>
                </a:solidFill>
              </a:rPr>
              <a:t>83%  </a:t>
            </a:r>
            <a:r>
              <a:rPr lang="sv-SE" sz="1200" dirty="0" err="1" smtClean="0"/>
              <a:t>Örnnäset</a:t>
            </a:r>
            <a:endParaRPr lang="sv-SE" sz="1200" dirty="0"/>
          </a:p>
        </p:txBody>
      </p:sp>
      <p:sp>
        <p:nvSpPr>
          <p:cNvPr id="16" name="textruta 15"/>
          <p:cNvSpPr txBox="1"/>
          <p:nvPr/>
        </p:nvSpPr>
        <p:spPr>
          <a:xfrm>
            <a:off x="5587883" y="2287831"/>
            <a:ext cx="555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82%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4199466" y="4628968"/>
            <a:ext cx="9757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84% </a:t>
            </a:r>
            <a:endParaRPr lang="sv-SE" sz="1200" dirty="0">
              <a:solidFill>
                <a:srgbClr val="00B050"/>
              </a:solidFill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4132513" y="4124513"/>
            <a:ext cx="882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85% </a:t>
            </a:r>
            <a:endParaRPr lang="sv-SE" sz="1400" dirty="0">
              <a:solidFill>
                <a:srgbClr val="00B050"/>
              </a:solidFill>
            </a:endParaRPr>
          </a:p>
        </p:txBody>
      </p:sp>
      <p:sp>
        <p:nvSpPr>
          <p:cNvPr id="19" name="textruta 18"/>
          <p:cNvSpPr txBox="1"/>
          <p:nvPr/>
        </p:nvSpPr>
        <p:spPr>
          <a:xfrm>
            <a:off x="5810112" y="3244081"/>
            <a:ext cx="7548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85%</a:t>
            </a:r>
            <a:endParaRPr lang="sv-SE" sz="1400" dirty="0">
              <a:solidFill>
                <a:srgbClr val="00B050"/>
              </a:solidFill>
            </a:endParaRPr>
          </a:p>
        </p:txBody>
      </p:sp>
      <p:sp>
        <p:nvSpPr>
          <p:cNvPr id="20" name="textruta 19"/>
          <p:cNvSpPr txBox="1"/>
          <p:nvPr/>
        </p:nvSpPr>
        <p:spPr>
          <a:xfrm>
            <a:off x="5015333" y="3185531"/>
            <a:ext cx="706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70% </a:t>
            </a:r>
            <a:endParaRPr lang="sv-SE" sz="1400" dirty="0">
              <a:solidFill>
                <a:srgbClr val="FF0000"/>
              </a:solidFill>
            </a:endParaRPr>
          </a:p>
        </p:txBody>
      </p:sp>
      <p:sp>
        <p:nvSpPr>
          <p:cNvPr id="26" name="textruta 25"/>
          <p:cNvSpPr txBox="1"/>
          <p:nvPr/>
        </p:nvSpPr>
        <p:spPr>
          <a:xfrm>
            <a:off x="4865940" y="857193"/>
            <a:ext cx="7354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80%</a:t>
            </a:r>
            <a:endParaRPr lang="sv-SE" sz="1400" dirty="0">
              <a:solidFill>
                <a:srgbClr val="FF0000"/>
              </a:solidFill>
            </a:endParaRPr>
          </a:p>
        </p:txBody>
      </p:sp>
      <p:sp>
        <p:nvSpPr>
          <p:cNvPr id="27" name="textruta 26"/>
          <p:cNvSpPr txBox="1"/>
          <p:nvPr/>
        </p:nvSpPr>
        <p:spPr>
          <a:xfrm>
            <a:off x="4199466" y="4835720"/>
            <a:ext cx="1081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90% </a:t>
            </a:r>
            <a:r>
              <a:rPr lang="sv-SE" sz="1200" dirty="0" smtClean="0"/>
              <a:t>Öjebyn</a:t>
            </a:r>
            <a:endParaRPr lang="sv-SE" sz="1200" dirty="0"/>
          </a:p>
        </p:txBody>
      </p:sp>
      <p:sp>
        <p:nvSpPr>
          <p:cNvPr id="31" name="textruta 30"/>
          <p:cNvSpPr txBox="1"/>
          <p:nvPr/>
        </p:nvSpPr>
        <p:spPr>
          <a:xfrm>
            <a:off x="4498205" y="1600537"/>
            <a:ext cx="7354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79%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32" name="textruta 31"/>
          <p:cNvSpPr txBox="1"/>
          <p:nvPr/>
        </p:nvSpPr>
        <p:spPr>
          <a:xfrm>
            <a:off x="0" y="1322619"/>
            <a:ext cx="3109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>
                <a:solidFill>
                  <a:srgbClr val="0070C0"/>
                </a:solidFill>
              </a:rPr>
              <a:t>Norrbotten: </a:t>
            </a:r>
            <a:r>
              <a:rPr lang="sv-SE" sz="2400" dirty="0" smtClean="0">
                <a:solidFill>
                  <a:srgbClr val="00B050"/>
                </a:solidFill>
              </a:rPr>
              <a:t>84%</a:t>
            </a:r>
            <a:endParaRPr lang="sv-SE" sz="2400" dirty="0">
              <a:solidFill>
                <a:srgbClr val="00B050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6473372" y="914702"/>
            <a:ext cx="258354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/>
              <a:t>Handlingsplan </a:t>
            </a:r>
            <a:r>
              <a:rPr lang="sv-SE" sz="1400" dirty="0"/>
              <a:t>för de under Ftv Norrbottens medelvärde </a:t>
            </a:r>
            <a:r>
              <a:rPr lang="sv-SE" sz="1400" dirty="0" smtClean="0"/>
              <a:t>84% </a:t>
            </a:r>
            <a:endParaRPr lang="sv-SE" sz="1400" dirty="0"/>
          </a:p>
          <a:p>
            <a:r>
              <a:rPr lang="sv-SE" sz="1400" dirty="0"/>
              <a:t>Inget mål i </a:t>
            </a:r>
            <a:r>
              <a:rPr lang="sv-SE" sz="1400" dirty="0" smtClean="0"/>
              <a:t>FTV VO plan 2022</a:t>
            </a:r>
            <a:endParaRPr lang="sv-SE" sz="1400" dirty="0"/>
          </a:p>
          <a:p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1519379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663" y="-59267"/>
            <a:ext cx="5004738" cy="520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04799" y="177802"/>
            <a:ext cx="7865533" cy="550333"/>
          </a:xfrm>
        </p:spPr>
        <p:txBody>
          <a:bodyPr/>
          <a:lstStyle/>
          <a:p>
            <a:r>
              <a:rPr lang="sv-SE" dirty="0" smtClean="0"/>
              <a:t>Kariesfria 12-åringar 2022 per klinik </a:t>
            </a:r>
            <a:r>
              <a:rPr lang="sv-SE" sz="1400" dirty="0" smtClean="0"/>
              <a:t>(senaste </a:t>
            </a:r>
            <a:r>
              <a:rPr lang="sv-SE" sz="1400" dirty="0" err="1" smtClean="0"/>
              <a:t>us</a:t>
            </a:r>
            <a:r>
              <a:rPr lang="sv-SE" sz="1400" dirty="0" smtClean="0"/>
              <a:t> 24mån)</a:t>
            </a:r>
            <a:endParaRPr lang="sv-SE" sz="1400" dirty="0"/>
          </a:p>
        </p:txBody>
      </p:sp>
      <p:sp>
        <p:nvSpPr>
          <p:cNvPr id="5" name="textruta 4"/>
          <p:cNvSpPr txBox="1"/>
          <p:nvPr/>
        </p:nvSpPr>
        <p:spPr>
          <a:xfrm>
            <a:off x="2737923" y="3727361"/>
            <a:ext cx="1089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92%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3436224" y="4269541"/>
            <a:ext cx="897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72%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3793705" y="3528972"/>
            <a:ext cx="11157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72% </a:t>
            </a:r>
            <a:endParaRPr lang="sv-SE" sz="1200" dirty="0">
              <a:solidFill>
                <a:srgbClr val="00B050"/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3975881" y="2198168"/>
            <a:ext cx="751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51%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6480786" y="3706165"/>
            <a:ext cx="1520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72% </a:t>
            </a:r>
            <a:endParaRPr lang="sv-SE" sz="1400" dirty="0">
              <a:solidFill>
                <a:srgbClr val="00B050"/>
              </a:solidFill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3656716" y="2862380"/>
            <a:ext cx="1070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62%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5015332" y="3850839"/>
            <a:ext cx="11907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76% 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3756052" y="1368785"/>
            <a:ext cx="7486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58%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6" name="textruta 15"/>
          <p:cNvSpPr txBox="1"/>
          <p:nvPr/>
        </p:nvSpPr>
        <p:spPr>
          <a:xfrm>
            <a:off x="5922818" y="2129538"/>
            <a:ext cx="10029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63%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4044782" y="4591516"/>
            <a:ext cx="14086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79% </a:t>
            </a:r>
            <a:endParaRPr lang="sv-SE" sz="1200" dirty="0">
              <a:solidFill>
                <a:srgbClr val="00B050"/>
              </a:solidFill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4092131" y="4137027"/>
            <a:ext cx="12703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66%</a:t>
            </a:r>
            <a:endParaRPr lang="sv-SE" sz="1400" dirty="0">
              <a:solidFill>
                <a:srgbClr val="FF0000"/>
              </a:solidFill>
            </a:endParaRPr>
          </a:p>
        </p:txBody>
      </p:sp>
      <p:sp>
        <p:nvSpPr>
          <p:cNvPr id="19" name="textruta 18"/>
          <p:cNvSpPr txBox="1"/>
          <p:nvPr/>
        </p:nvSpPr>
        <p:spPr>
          <a:xfrm>
            <a:off x="6310004" y="3034999"/>
            <a:ext cx="15385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78% </a:t>
            </a:r>
            <a:endParaRPr lang="sv-SE" sz="1400" dirty="0">
              <a:solidFill>
                <a:srgbClr val="00B050"/>
              </a:solidFill>
            </a:endParaRPr>
          </a:p>
        </p:txBody>
      </p:sp>
      <p:sp>
        <p:nvSpPr>
          <p:cNvPr id="20" name="textruta 19"/>
          <p:cNvSpPr txBox="1"/>
          <p:nvPr/>
        </p:nvSpPr>
        <p:spPr>
          <a:xfrm>
            <a:off x="4947521" y="3170157"/>
            <a:ext cx="7251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47%</a:t>
            </a:r>
            <a:endParaRPr lang="sv-SE" sz="1400" dirty="0">
              <a:solidFill>
                <a:srgbClr val="FF0000"/>
              </a:solidFill>
            </a:endParaRPr>
          </a:p>
        </p:txBody>
      </p:sp>
      <p:sp>
        <p:nvSpPr>
          <p:cNvPr id="21" name="textruta 20"/>
          <p:cNvSpPr txBox="1"/>
          <p:nvPr/>
        </p:nvSpPr>
        <p:spPr>
          <a:xfrm>
            <a:off x="5581433" y="4124513"/>
            <a:ext cx="1653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solidFill>
                  <a:srgbClr val="00B050"/>
                </a:solidFill>
              </a:rPr>
              <a:t>74% </a:t>
            </a:r>
            <a:r>
              <a:rPr lang="sv-SE" sz="1200" dirty="0" smtClean="0"/>
              <a:t>Porsudden</a:t>
            </a:r>
          </a:p>
          <a:p>
            <a:r>
              <a:rPr lang="sv-SE" sz="1200" dirty="0" smtClean="0">
                <a:solidFill>
                  <a:srgbClr val="00B050"/>
                </a:solidFill>
              </a:rPr>
              <a:t>76% </a:t>
            </a:r>
            <a:r>
              <a:rPr lang="sv-SE" sz="1200" dirty="0" smtClean="0"/>
              <a:t>TVC</a:t>
            </a:r>
          </a:p>
          <a:p>
            <a:r>
              <a:rPr lang="sv-SE" sz="1200" dirty="0" smtClean="0">
                <a:solidFill>
                  <a:srgbClr val="FF0000"/>
                </a:solidFill>
              </a:rPr>
              <a:t>70% </a:t>
            </a:r>
            <a:r>
              <a:rPr lang="sv-SE" sz="1200" dirty="0" smtClean="0"/>
              <a:t>Örnäset</a:t>
            </a:r>
          </a:p>
        </p:txBody>
      </p:sp>
      <p:sp>
        <p:nvSpPr>
          <p:cNvPr id="23" name="textruta 22"/>
          <p:cNvSpPr txBox="1"/>
          <p:nvPr/>
        </p:nvSpPr>
        <p:spPr>
          <a:xfrm>
            <a:off x="4798618" y="860435"/>
            <a:ext cx="751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5</a:t>
            </a:r>
            <a:r>
              <a:rPr lang="sv-SE" sz="1400" dirty="0" smtClean="0">
                <a:solidFill>
                  <a:srgbClr val="FF0000"/>
                </a:solidFill>
              </a:rPr>
              <a:t>0%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25" name="textruta 24"/>
          <p:cNvSpPr txBox="1"/>
          <p:nvPr/>
        </p:nvSpPr>
        <p:spPr>
          <a:xfrm>
            <a:off x="4504721" y="1592254"/>
            <a:ext cx="840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5</a:t>
            </a:r>
            <a:r>
              <a:rPr lang="sv-SE" sz="1400" dirty="0" smtClean="0">
                <a:solidFill>
                  <a:srgbClr val="FF0000"/>
                </a:solidFill>
              </a:rPr>
              <a:t>4%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26" name="textruta 25"/>
          <p:cNvSpPr txBox="1"/>
          <p:nvPr/>
        </p:nvSpPr>
        <p:spPr>
          <a:xfrm>
            <a:off x="3909505" y="4835723"/>
            <a:ext cx="14910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77% </a:t>
            </a:r>
            <a:r>
              <a:rPr lang="sv-SE" sz="1200" dirty="0" smtClean="0">
                <a:solidFill>
                  <a:schemeClr val="accent5">
                    <a:lumMod val="75000"/>
                  </a:schemeClr>
                </a:solidFill>
              </a:rPr>
              <a:t>Öjebyn</a:t>
            </a:r>
            <a:endParaRPr lang="sv-SE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7" name="textruta 26"/>
          <p:cNvSpPr txBox="1"/>
          <p:nvPr/>
        </p:nvSpPr>
        <p:spPr>
          <a:xfrm>
            <a:off x="136901" y="1155321"/>
            <a:ext cx="2670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>
                <a:solidFill>
                  <a:srgbClr val="0070C0"/>
                </a:solidFill>
              </a:rPr>
              <a:t>Norrbotten: </a:t>
            </a:r>
            <a:r>
              <a:rPr lang="sv-SE" sz="2400" dirty="0" smtClean="0">
                <a:solidFill>
                  <a:srgbClr val="00B050"/>
                </a:solidFill>
              </a:rPr>
              <a:t>71%</a:t>
            </a:r>
            <a:endParaRPr lang="sv-SE" sz="2400" dirty="0">
              <a:solidFill>
                <a:srgbClr val="00B050"/>
              </a:solidFill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6206067" y="936364"/>
            <a:ext cx="26885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Handlingsplan för de under Ftv Norrbottens medelvärde </a:t>
            </a:r>
            <a:r>
              <a:rPr lang="sv-SE" sz="1400" dirty="0" smtClean="0"/>
              <a:t>71% </a:t>
            </a:r>
          </a:p>
          <a:p>
            <a:r>
              <a:rPr lang="sv-SE" sz="1400" dirty="0" smtClean="0"/>
              <a:t>Inget mål i FTV VO plan 2022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2880146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663" y="-59267"/>
            <a:ext cx="5004738" cy="520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04799" y="177802"/>
            <a:ext cx="7865533" cy="550333"/>
          </a:xfrm>
        </p:spPr>
        <p:txBody>
          <a:bodyPr/>
          <a:lstStyle/>
          <a:p>
            <a:r>
              <a:rPr lang="sv-SE" dirty="0" smtClean="0"/>
              <a:t>Kariesfria 19-åringar 2022 per klinik </a:t>
            </a:r>
            <a:r>
              <a:rPr lang="sv-SE" sz="1400" dirty="0" smtClean="0"/>
              <a:t>(senaste </a:t>
            </a:r>
            <a:r>
              <a:rPr lang="sv-SE" sz="1400" dirty="0" err="1" smtClean="0"/>
              <a:t>us</a:t>
            </a:r>
            <a:r>
              <a:rPr lang="sv-SE" sz="1400" dirty="0" smtClean="0"/>
              <a:t> 36mån)</a:t>
            </a:r>
            <a:endParaRPr lang="sv-SE" sz="1400" dirty="0"/>
          </a:p>
        </p:txBody>
      </p:sp>
      <p:sp>
        <p:nvSpPr>
          <p:cNvPr id="5" name="textruta 4"/>
          <p:cNvSpPr txBox="1"/>
          <p:nvPr/>
        </p:nvSpPr>
        <p:spPr>
          <a:xfrm>
            <a:off x="2726267" y="3727361"/>
            <a:ext cx="10297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40%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3383223" y="4278402"/>
            <a:ext cx="7199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47%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3756052" y="3557189"/>
            <a:ext cx="7863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49% 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3936999" y="2160239"/>
            <a:ext cx="107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33%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6480786" y="3706165"/>
            <a:ext cx="1520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29%</a:t>
            </a:r>
            <a:endParaRPr lang="sv-SE" sz="1400" dirty="0">
              <a:solidFill>
                <a:srgbClr val="FF0000"/>
              </a:solidFill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3589867" y="2873893"/>
            <a:ext cx="10451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34%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5015331" y="3816736"/>
            <a:ext cx="732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46% 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3663992" y="1368785"/>
            <a:ext cx="1139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35%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6" name="textruta 15"/>
          <p:cNvSpPr txBox="1"/>
          <p:nvPr/>
        </p:nvSpPr>
        <p:spPr>
          <a:xfrm>
            <a:off x="5543542" y="2318532"/>
            <a:ext cx="7130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38%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4044782" y="4835722"/>
            <a:ext cx="13713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47% </a:t>
            </a:r>
            <a:r>
              <a:rPr lang="sv-SE" sz="1200" dirty="0" smtClean="0"/>
              <a:t>Öjebyn</a:t>
            </a:r>
            <a:endParaRPr lang="sv-SE" sz="1200" dirty="0"/>
          </a:p>
        </p:txBody>
      </p:sp>
      <p:sp>
        <p:nvSpPr>
          <p:cNvPr id="18" name="textruta 17"/>
          <p:cNvSpPr txBox="1"/>
          <p:nvPr/>
        </p:nvSpPr>
        <p:spPr>
          <a:xfrm>
            <a:off x="4044782" y="4124513"/>
            <a:ext cx="867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32% </a:t>
            </a:r>
            <a:endParaRPr lang="sv-SE" sz="1400" dirty="0">
              <a:solidFill>
                <a:srgbClr val="FF0000"/>
              </a:solidFill>
            </a:endParaRPr>
          </a:p>
        </p:txBody>
      </p:sp>
      <p:sp>
        <p:nvSpPr>
          <p:cNvPr id="19" name="textruta 18"/>
          <p:cNvSpPr txBox="1"/>
          <p:nvPr/>
        </p:nvSpPr>
        <p:spPr>
          <a:xfrm>
            <a:off x="5672667" y="3199188"/>
            <a:ext cx="9308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39% </a:t>
            </a:r>
            <a:endParaRPr lang="sv-SE" sz="1400" dirty="0">
              <a:solidFill>
                <a:srgbClr val="FF0000"/>
              </a:solidFill>
            </a:endParaRPr>
          </a:p>
        </p:txBody>
      </p:sp>
      <p:sp>
        <p:nvSpPr>
          <p:cNvPr id="20" name="textruta 19"/>
          <p:cNvSpPr txBox="1"/>
          <p:nvPr/>
        </p:nvSpPr>
        <p:spPr>
          <a:xfrm>
            <a:off x="4912656" y="3162940"/>
            <a:ext cx="7600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33% </a:t>
            </a:r>
            <a:endParaRPr lang="sv-SE" sz="1400" dirty="0">
              <a:solidFill>
                <a:srgbClr val="FF0000"/>
              </a:solidFill>
            </a:endParaRPr>
          </a:p>
        </p:txBody>
      </p:sp>
      <p:sp>
        <p:nvSpPr>
          <p:cNvPr id="21" name="textruta 20"/>
          <p:cNvSpPr txBox="1"/>
          <p:nvPr/>
        </p:nvSpPr>
        <p:spPr>
          <a:xfrm>
            <a:off x="5541079" y="4124513"/>
            <a:ext cx="1653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solidFill>
                  <a:srgbClr val="00B050"/>
                </a:solidFill>
              </a:rPr>
              <a:t>48% </a:t>
            </a:r>
            <a:r>
              <a:rPr lang="sv-SE" sz="1200" dirty="0" smtClean="0"/>
              <a:t>Porsudden</a:t>
            </a:r>
          </a:p>
          <a:p>
            <a:r>
              <a:rPr lang="sv-SE" sz="1200" dirty="0" smtClean="0">
                <a:solidFill>
                  <a:srgbClr val="FF0000"/>
                </a:solidFill>
              </a:rPr>
              <a:t>41% </a:t>
            </a:r>
            <a:r>
              <a:rPr lang="sv-SE" sz="1200" dirty="0" smtClean="0"/>
              <a:t>TVC</a:t>
            </a:r>
          </a:p>
          <a:p>
            <a:r>
              <a:rPr lang="sv-SE" sz="1200" dirty="0">
                <a:solidFill>
                  <a:srgbClr val="00B050"/>
                </a:solidFill>
              </a:rPr>
              <a:t>4</a:t>
            </a:r>
            <a:r>
              <a:rPr lang="sv-SE" sz="1200" dirty="0" smtClean="0">
                <a:solidFill>
                  <a:srgbClr val="00B050"/>
                </a:solidFill>
              </a:rPr>
              <a:t>7% </a:t>
            </a:r>
            <a:r>
              <a:rPr lang="sv-SE" sz="1200" dirty="0" err="1" smtClean="0"/>
              <a:t>Örnnäset</a:t>
            </a:r>
            <a:endParaRPr lang="sv-SE" sz="1200" dirty="0"/>
          </a:p>
        </p:txBody>
      </p:sp>
      <p:sp>
        <p:nvSpPr>
          <p:cNvPr id="22" name="textruta 21"/>
          <p:cNvSpPr txBox="1"/>
          <p:nvPr/>
        </p:nvSpPr>
        <p:spPr>
          <a:xfrm>
            <a:off x="4795630" y="826918"/>
            <a:ext cx="15143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20%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23" name="textruta 22"/>
          <p:cNvSpPr txBox="1"/>
          <p:nvPr/>
        </p:nvSpPr>
        <p:spPr>
          <a:xfrm>
            <a:off x="4491566" y="1604524"/>
            <a:ext cx="8421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10%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24" name="textruta 23"/>
          <p:cNvSpPr txBox="1"/>
          <p:nvPr/>
        </p:nvSpPr>
        <p:spPr>
          <a:xfrm>
            <a:off x="4044782" y="4623321"/>
            <a:ext cx="1043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42% 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26" name="textruta 25"/>
          <p:cNvSpPr txBox="1"/>
          <p:nvPr/>
        </p:nvSpPr>
        <p:spPr>
          <a:xfrm>
            <a:off x="50800" y="1250581"/>
            <a:ext cx="2587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>
                <a:solidFill>
                  <a:srgbClr val="0070C0"/>
                </a:solidFill>
              </a:rPr>
              <a:t>Norrbotten: </a:t>
            </a:r>
            <a:r>
              <a:rPr lang="sv-SE" sz="2400" dirty="0" smtClean="0">
                <a:solidFill>
                  <a:srgbClr val="00B050"/>
                </a:solidFill>
              </a:rPr>
              <a:t>42%</a:t>
            </a:r>
            <a:endParaRPr lang="sv-SE" sz="2400" dirty="0">
              <a:solidFill>
                <a:srgbClr val="00B050"/>
              </a:solidFill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6310004" y="1046018"/>
            <a:ext cx="26331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Handlingsplan för de under Ftv Norrbottens medelvärde </a:t>
            </a:r>
            <a:r>
              <a:rPr lang="sv-SE" sz="1400" dirty="0" smtClean="0"/>
              <a:t>42% </a:t>
            </a:r>
            <a:endParaRPr lang="sv-SE" sz="1400" dirty="0"/>
          </a:p>
          <a:p>
            <a:r>
              <a:rPr lang="sv-SE" sz="1400" dirty="0"/>
              <a:t>Inget mål i </a:t>
            </a:r>
            <a:r>
              <a:rPr lang="sv-SE" sz="1400" dirty="0" smtClean="0"/>
              <a:t>FTV VO plan 2022 </a:t>
            </a:r>
          </a:p>
        </p:txBody>
      </p:sp>
    </p:spTree>
    <p:extLst>
      <p:ext uri="{BB962C8B-B14F-4D97-AF65-F5344CB8AC3E}">
        <p14:creationId xmlns:p14="http://schemas.microsoft.com/office/powerpoint/2010/main" val="3853523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663" y="-59267"/>
            <a:ext cx="5004738" cy="520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04799" y="177802"/>
            <a:ext cx="7865533" cy="550333"/>
          </a:xfrm>
        </p:spPr>
        <p:txBody>
          <a:bodyPr/>
          <a:lstStyle/>
          <a:p>
            <a:r>
              <a:rPr lang="sv-SE" dirty="0" smtClean="0"/>
              <a:t>Kariesfria 19-åringar </a:t>
            </a:r>
            <a:r>
              <a:rPr lang="sv-SE" dirty="0" err="1" smtClean="0"/>
              <a:t>approximalt</a:t>
            </a:r>
            <a:r>
              <a:rPr lang="sv-SE" dirty="0" smtClean="0"/>
              <a:t> 2022 per klinik </a:t>
            </a:r>
            <a:r>
              <a:rPr lang="sv-SE" sz="1400" dirty="0" smtClean="0"/>
              <a:t>(senaste </a:t>
            </a:r>
            <a:r>
              <a:rPr lang="sv-SE" sz="1400" dirty="0" err="1" smtClean="0"/>
              <a:t>us</a:t>
            </a:r>
            <a:r>
              <a:rPr lang="sv-SE" sz="1400" dirty="0" smtClean="0"/>
              <a:t> 36 mån)</a:t>
            </a:r>
            <a:endParaRPr lang="sv-SE" sz="1400" dirty="0"/>
          </a:p>
        </p:txBody>
      </p:sp>
      <p:sp>
        <p:nvSpPr>
          <p:cNvPr id="5" name="textruta 4"/>
          <p:cNvSpPr txBox="1"/>
          <p:nvPr/>
        </p:nvSpPr>
        <p:spPr>
          <a:xfrm>
            <a:off x="2700866" y="3727361"/>
            <a:ext cx="7704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50%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3438228" y="4262808"/>
            <a:ext cx="9144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76%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3767666" y="3552276"/>
            <a:ext cx="1247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75% 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3913667" y="2144707"/>
            <a:ext cx="1119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60%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6474372" y="3705417"/>
            <a:ext cx="1520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59% </a:t>
            </a:r>
            <a:endParaRPr lang="sv-SE" sz="1400" dirty="0">
              <a:solidFill>
                <a:srgbClr val="FF0000"/>
              </a:solidFill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3606987" y="2873893"/>
            <a:ext cx="1002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6</a:t>
            </a:r>
            <a:r>
              <a:rPr lang="sv-SE" sz="1400" dirty="0">
                <a:solidFill>
                  <a:srgbClr val="FF0000"/>
                </a:solidFill>
              </a:rPr>
              <a:t>0</a:t>
            </a:r>
            <a:r>
              <a:rPr lang="sv-SE" sz="1400" dirty="0" smtClean="0">
                <a:solidFill>
                  <a:srgbClr val="FF0000"/>
                </a:solidFill>
              </a:rPr>
              <a:t>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5008271" y="3859091"/>
            <a:ext cx="732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68%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3697648" y="1368785"/>
            <a:ext cx="10864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64%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6" name="textruta 15"/>
          <p:cNvSpPr txBox="1"/>
          <p:nvPr/>
        </p:nvSpPr>
        <p:spPr>
          <a:xfrm>
            <a:off x="5550069" y="2311466"/>
            <a:ext cx="759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77% 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4044782" y="4618693"/>
            <a:ext cx="1270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70%</a:t>
            </a:r>
            <a:endParaRPr lang="sv-SE" sz="1400" dirty="0">
              <a:solidFill>
                <a:srgbClr val="00B050"/>
              </a:solidFill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4108220" y="4124513"/>
            <a:ext cx="1206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65% </a:t>
            </a:r>
            <a:endParaRPr lang="sv-SE" sz="1400" dirty="0">
              <a:solidFill>
                <a:srgbClr val="FF0000"/>
              </a:solidFill>
            </a:endParaRPr>
          </a:p>
        </p:txBody>
      </p:sp>
      <p:sp>
        <p:nvSpPr>
          <p:cNvPr id="19" name="textruta 18"/>
          <p:cNvSpPr txBox="1"/>
          <p:nvPr/>
        </p:nvSpPr>
        <p:spPr>
          <a:xfrm>
            <a:off x="5740998" y="3244499"/>
            <a:ext cx="1006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78%</a:t>
            </a:r>
            <a:endParaRPr lang="sv-SE" sz="1400" dirty="0">
              <a:solidFill>
                <a:srgbClr val="00B050"/>
              </a:solidFill>
            </a:endParaRPr>
          </a:p>
        </p:txBody>
      </p:sp>
      <p:sp>
        <p:nvSpPr>
          <p:cNvPr id="20" name="textruta 19"/>
          <p:cNvSpPr txBox="1"/>
          <p:nvPr/>
        </p:nvSpPr>
        <p:spPr>
          <a:xfrm>
            <a:off x="4902200" y="3181670"/>
            <a:ext cx="6478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75% </a:t>
            </a:r>
            <a:endParaRPr lang="sv-SE" sz="1400" dirty="0">
              <a:solidFill>
                <a:srgbClr val="00B050"/>
              </a:solidFill>
            </a:endParaRPr>
          </a:p>
        </p:txBody>
      </p:sp>
      <p:sp>
        <p:nvSpPr>
          <p:cNvPr id="21" name="textruta 20"/>
          <p:cNvSpPr txBox="1"/>
          <p:nvPr/>
        </p:nvSpPr>
        <p:spPr>
          <a:xfrm>
            <a:off x="5647848" y="4095238"/>
            <a:ext cx="1653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solidFill>
                  <a:srgbClr val="00B050"/>
                </a:solidFill>
              </a:rPr>
              <a:t>70% </a:t>
            </a:r>
            <a:r>
              <a:rPr lang="sv-SE" sz="1200" dirty="0" smtClean="0"/>
              <a:t>Porsudden</a:t>
            </a:r>
          </a:p>
          <a:p>
            <a:r>
              <a:rPr lang="sv-SE" sz="1200" dirty="0" smtClean="0">
                <a:solidFill>
                  <a:srgbClr val="00B050"/>
                </a:solidFill>
              </a:rPr>
              <a:t>70% </a:t>
            </a:r>
            <a:r>
              <a:rPr lang="sv-SE" sz="1200" dirty="0" smtClean="0"/>
              <a:t>TVC</a:t>
            </a:r>
          </a:p>
          <a:p>
            <a:r>
              <a:rPr lang="sv-SE" sz="1200" dirty="0" smtClean="0">
                <a:solidFill>
                  <a:srgbClr val="00B050"/>
                </a:solidFill>
              </a:rPr>
              <a:t>70% </a:t>
            </a:r>
            <a:r>
              <a:rPr lang="sv-SE" sz="1200" dirty="0" err="1" smtClean="0"/>
              <a:t>Örnnäset</a:t>
            </a:r>
            <a:endParaRPr lang="sv-SE" sz="1200" dirty="0"/>
          </a:p>
        </p:txBody>
      </p:sp>
      <p:sp>
        <p:nvSpPr>
          <p:cNvPr id="22" name="textruta 21"/>
          <p:cNvSpPr txBox="1"/>
          <p:nvPr/>
        </p:nvSpPr>
        <p:spPr>
          <a:xfrm>
            <a:off x="4803299" y="826568"/>
            <a:ext cx="1259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40%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23" name="textruta 22"/>
          <p:cNvSpPr txBox="1"/>
          <p:nvPr/>
        </p:nvSpPr>
        <p:spPr>
          <a:xfrm>
            <a:off x="4455401" y="1569301"/>
            <a:ext cx="1259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32%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24" name="textruta 23"/>
          <p:cNvSpPr txBox="1"/>
          <p:nvPr/>
        </p:nvSpPr>
        <p:spPr>
          <a:xfrm>
            <a:off x="4044782" y="4835723"/>
            <a:ext cx="1329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76%  </a:t>
            </a:r>
            <a:r>
              <a:rPr lang="sv-SE" sz="1200" dirty="0" smtClean="0"/>
              <a:t>Öjebyn</a:t>
            </a:r>
            <a:endParaRPr lang="sv-SE" sz="1200" dirty="0"/>
          </a:p>
        </p:txBody>
      </p:sp>
      <p:sp>
        <p:nvSpPr>
          <p:cNvPr id="26" name="textruta 25"/>
          <p:cNvSpPr txBox="1"/>
          <p:nvPr/>
        </p:nvSpPr>
        <p:spPr>
          <a:xfrm>
            <a:off x="59268" y="1322619"/>
            <a:ext cx="302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>
                <a:solidFill>
                  <a:srgbClr val="0070C0"/>
                </a:solidFill>
              </a:rPr>
              <a:t>Norrbotten: </a:t>
            </a:r>
            <a:r>
              <a:rPr lang="sv-SE" sz="2400" dirty="0" smtClean="0">
                <a:solidFill>
                  <a:srgbClr val="00B050"/>
                </a:solidFill>
              </a:rPr>
              <a:t>69% </a:t>
            </a:r>
            <a:br>
              <a:rPr lang="sv-SE" sz="2400" dirty="0" smtClean="0">
                <a:solidFill>
                  <a:srgbClr val="00B050"/>
                </a:solidFill>
              </a:rPr>
            </a:br>
            <a:r>
              <a:rPr lang="sv-SE" sz="1600" dirty="0">
                <a:solidFill>
                  <a:srgbClr val="0070C0"/>
                </a:solidFill>
              </a:rPr>
              <a:t>Mål i </a:t>
            </a:r>
            <a:r>
              <a:rPr lang="sv-SE" sz="1600" dirty="0" smtClean="0">
                <a:solidFill>
                  <a:srgbClr val="0070C0"/>
                </a:solidFill>
              </a:rPr>
              <a:t>FTV VO plan 69% </a:t>
            </a:r>
            <a:endParaRPr lang="sv-SE" sz="1600" dirty="0">
              <a:solidFill>
                <a:srgbClr val="0070C0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6268852" y="949036"/>
            <a:ext cx="2646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Handlingsplan för de under </a:t>
            </a:r>
            <a:r>
              <a:rPr lang="sv-SE" sz="1400" dirty="0" smtClean="0"/>
              <a:t>69% </a:t>
            </a:r>
            <a:r>
              <a:rPr lang="sv-SE" sz="1400" dirty="0"/>
              <a:t>(mål i </a:t>
            </a:r>
            <a:r>
              <a:rPr lang="sv-SE" sz="1400" dirty="0" smtClean="0"/>
              <a:t>FTV VO plan 2022)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797637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493744"/>
          </a:xfrm>
        </p:spPr>
        <p:txBody>
          <a:bodyPr/>
          <a:lstStyle/>
          <a:p>
            <a:r>
              <a:rPr lang="sv-SE" dirty="0" smtClean="0"/>
              <a:t>De kliniker som inte uppnår målen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17650" y="928914"/>
            <a:ext cx="6184900" cy="3554186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sv-SE" dirty="0" smtClean="0"/>
              <a:t>Gör förslag på handlingsplan, med insatser för att förbättra munhälsan på respektive åldersgrupp.</a:t>
            </a:r>
            <a:br>
              <a:rPr lang="sv-SE" dirty="0" smtClean="0"/>
            </a:br>
            <a:r>
              <a:rPr lang="sv-SE" dirty="0" smtClean="0"/>
              <a:t>Värdera insatserna i handlingsplanen utifrån hur långt ni är från att nå målet samt åldersgruppens storlek.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Ta kontakt med HKU för samråd om handlingsplanen vid behov. </a:t>
            </a:r>
            <a:r>
              <a:rPr lang="sv-SE" dirty="0" err="1" smtClean="0"/>
              <a:t>Pedodontiavd</a:t>
            </a:r>
            <a:r>
              <a:rPr lang="sv-SE" dirty="0" smtClean="0"/>
              <a:t> är sakkunniga i förekommande fall.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Handlingsplanen beslutas, läggs in i VIS och presenteras för medarbetarna innan semesterperioden.</a:t>
            </a:r>
          </a:p>
          <a:p>
            <a:pPr marL="0" indent="0">
              <a:buNone/>
            </a:pPr>
            <a:r>
              <a:rPr lang="sv-SE" u="sng" dirty="0">
                <a:hlinkClick r:id="rId3"/>
              </a:rPr>
              <a:t>Ojämlikhetsindex och områdestyper - Segregationsbarometern (boverket.se</a:t>
            </a:r>
            <a:r>
              <a:rPr lang="sv-SE" u="sng" dirty="0" smtClean="0">
                <a:hlinkClick r:id="rId3"/>
              </a:rPr>
              <a:t>)</a:t>
            </a:r>
            <a:r>
              <a:rPr lang="sv-SE" u="sng" dirty="0" smtClean="0"/>
              <a:t>  </a:t>
            </a:r>
            <a:r>
              <a:rPr lang="sv-SE" dirty="0" smtClean="0"/>
              <a:t>(För att se socioekonomiskt </a:t>
            </a:r>
            <a:r>
              <a:rPr lang="sv-SE" smtClean="0"/>
              <a:t>utsatta områden)</a:t>
            </a:r>
            <a:r>
              <a:rPr lang="sv-SE" u="sng" dirty="0"/>
              <a:t/>
            </a:r>
            <a:br>
              <a:rPr lang="sv-SE" u="sng" dirty="0"/>
            </a:br>
            <a:endParaRPr lang="sv-SE" dirty="0"/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128563821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VersionComment xmlns="http://schemas.microsoft.com/sharepoint/v3" xsi:nil="true"/>
    <NLLModifiedBy xmlns="http://schemas.microsoft.com/sharepoint/v3">Charlotte Hansson</NLLModifiedBy>
    <NLLDocumentIDValue xmlns="http://schemas.microsoft.com/sharepoint/v3">divtv-4-5127</NLLDocumentIDValue>
    <NLLInformationclass xmlns="http://schemas.microsoft.com/sharepoint/v3">Publik</NLLInformationclass>
    <AnsvarigQuickpart xmlns="http://schemas.microsoft.com/sharepoint/v3">Maria Pettersson</AnsvarigQuickpart>
    <NLLPublished xmlns="http://schemas.microsoft.com/sharepoint/v3" xsi:nil="true"/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Division Nära</TermName>
          <TermId xmlns="http://schemas.microsoft.com/office/infopath/2007/PartnerControls">bc153e3c-85ea-45cf-bce9-ae26fafd6374</TermId>
        </TermInfo>
      </Terms>
    </NLLStakeholderTaxHTField0>
    <NLLInformationCollection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Folktandvårdens A-Ö</TermName>
          <TermId xmlns="http://schemas.microsoft.com/office/infopath/2007/PartnerControls">177f4646-99c2-40a9-826c-397eddb8cdd9</TermId>
        </TermInfo>
      </Terms>
    </NLLInformationCollectionTaxHTField0>
    <NLLThinningTime xmlns="http://schemas.microsoft.com/sharepoint/v3">2026-03-09T23:00:00+00:00</NLLThinningTime>
    <NLLPublishDateQuickpart xmlns="http://schemas.microsoft.com/sharepoint/v3">2023-03-10</NLLPublishDateQuickpart>
    <NLLPublishingstatus xmlns="http://schemas.microsoft.com/sharepoint/v3">Publicerad</NLLPublishingstatus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Folktandvård</TermName>
          <TermId xmlns="http://schemas.microsoft.com/office/infopath/2007/PartnerControls">946ea296-2224-43aa-9780-15730963f403</TermId>
        </TermInfo>
      </Terms>
    </NLLProducerPlaceTaxHTField0>
    <NLLEstablishedByQuickpart xmlns="http://schemas.microsoft.com/sharepoint/v3">Charlotte Hansson</NLLEstablishedByQuickpart>
    <NLLPublishDate xmlns="http://schemas.microsoft.com/sharepoint/v3">2023-03-09T23:00:00+00:00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981e6eac-a633-4de2-91a2-d5e48e1c0d00</TermId>
        </TermInfo>
      </Terms>
    </NLLDocumentTypeTaxHTField0>
    <prdProcessTaxHTField0 xmlns="http://schemas.microsoft.com/sharepoint/v3">
      <Terms xmlns="http://schemas.microsoft.com/office/infopath/2007/PartnerControls"/>
    </prdProcessTaxHTField0>
    <NLLVersion xmlns="http://schemas.microsoft.com/sharepoint/v3">3.0</NLLVersion>
    <NLLEstablishedBy xmlns="http://schemas.microsoft.com/sharepoint/v3">
      <UserInfo>
        <DisplayName>Charlotte Hansson</DisplayName>
        <AccountId>235</AccountId>
        <AccountType/>
      </UserInfo>
    </NLLEstablishedBy>
    <NLLLockWorkflows xmlns="http://schemas.microsoft.com/sharepoint/v3">false</NLLLockWorkflows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karies</TermName>
          <TermId xmlns="http://schemas.microsoft.com/office/infopath/2007/PartnerControls">6227f658-7535-4ecb-9e2d-4bf12a884284</TermId>
        </TermInfo>
        <TermInfo xmlns="http://schemas.microsoft.com/office/infopath/2007/PartnerControls">
          <TermName xmlns="http://schemas.microsoft.com/office/infopath/2007/PartnerControls">munhälsa barn</TermName>
          <TermId xmlns="http://schemas.microsoft.com/office/infopath/2007/PartnerControls">d21398fb-f504-405f-bd02-ae23df138072</TermId>
        </TermInfo>
      </Terms>
    </TaxKeywordTaxHTField>
    <_dlc_DocId xmlns="c7918ce9-5289-4a18-805d-4141408e948c">divtv-4-5127</_dlc_DocId>
    <_dlc_DocIdUrl xmlns="c7918ce9-5289-4a18-805d-4141408e948c">
      <Url>http://spportal.extvis.local/process/administrativ/_layouts/15/DocIdRedir.aspx?ID=divtv-4-5127</Url>
      <Description>divtv-4-5127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2026-04-09T22:00:00+00:00</_dlc_ExpireDate>
    <VISResponsible xmlns="e1dec489-f745-4ed5-9c00-958a11aea6df">
      <UserInfo>
        <DisplayName>Maria Pettersson</DisplayName>
        <AccountId>160</AccountId>
        <AccountType/>
      </UserInfo>
    </VISResponsible>
    <VIS_DocumentId xmlns="e1dec489-f745-4ed5-9c00-958a11aea6df">
      <Url>https://samarbeta.nll.se/producentplats/divtv/_layouts/15/DocIdRedir.aspx?ID=divtv-4-5127</Url>
      <Description>divtv-4-5127</Description>
    </VIS_DocumentId>
    <DocumentStatus xmlns="e1dec489-f745-4ed5-9c00-958a11aea6df">
      <Url>https://samarbeta.nll.se/producentplats/divtv/_layouts/15/wrkstat.aspx?List=bf572354-9508-4ecb-9165-1fe90b5ec23d&amp;WorkflowInstanceName=8f5ecec7-4d6b-410d-a375-e486fe14b659</Url>
      <Description>Publicerad</Description>
    </DocumentStatus>
    <_dlc_Exempt xmlns="http://schemas.microsoft.com/sharepoint/v3">false</_dlc_Exempt>
  </documentManagement>
</p:properties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38065670135242ccc7b4bd0893aa0943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f82f40d26f4026e890d49a7589b54cc0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C66AEB-C340-4EC6-96EF-E1E587DEDC56}"/>
</file>

<file path=customXml/itemProps2.xml><?xml version="1.0" encoding="utf-8"?>
<ds:datastoreItem xmlns:ds="http://schemas.openxmlformats.org/officeDocument/2006/customXml" ds:itemID="{6BB24F94-77FE-4A7D-AD1A-AFA29B1A8268}"/>
</file>

<file path=customXml/itemProps3.xml><?xml version="1.0" encoding="utf-8"?>
<ds:datastoreItem xmlns:ds="http://schemas.openxmlformats.org/officeDocument/2006/customXml" ds:itemID="{13EEB631-19F9-4FF6-B700-AC887A251A13}">
  <ds:schemaRefs>
    <ds:schemaRef ds:uri="26e16198-7190-42ec-b460-8784cdae4cd5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4A160723-1AF1-4211-9554-DD656E3D332E}"/>
</file>

<file path=customXml/itemProps5.xml><?xml version="1.0" encoding="utf-8"?>
<ds:datastoreItem xmlns:ds="http://schemas.openxmlformats.org/officeDocument/2006/customXml" ds:itemID="{3906B8DD-70A6-48B6-84B7-39471DDBF8B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737</Words>
  <Application>Microsoft Office PowerPoint</Application>
  <PresentationFormat>Bildspel på skärmen (16:9)</PresentationFormat>
  <Paragraphs>164</Paragraphs>
  <Slides>7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Region Norrbotten_vit</vt:lpstr>
      <vt:lpstr>Barnepidemiologi 2022</vt:lpstr>
      <vt:lpstr>Kariesfria 3-åringar 2022 per klinik(senaste us 12mån) </vt:lpstr>
      <vt:lpstr>Kariesfria 6-åringar 2022 per klinik (senaste us 24mån)</vt:lpstr>
      <vt:lpstr>Kariesfria 12-åringar 2022 per klinik (senaste us 24mån)</vt:lpstr>
      <vt:lpstr>Kariesfria 19-åringar 2022 per klinik (senaste us 36mån)</vt:lpstr>
      <vt:lpstr>Kariesfria 19-åringar approximalt 2022 per klinik (senaste us 36 mån)</vt:lpstr>
      <vt:lpstr>De kliniker som inte uppnår målen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Barnepidemiologi 2022</dc:title>
  <dc:creator/>
  <cp:keywords>karies; munhälsa barn</cp:keywords>
  <cp:lastModifiedBy>Charlotte Hansson</cp:lastModifiedBy>
  <cp:revision>28</cp:revision>
  <cp:lastPrinted>2015-10-01T11:12:07Z</cp:lastPrinted>
  <dcterms:created xsi:type="dcterms:W3CDTF">2017-03-16T14:21:56Z</dcterms:created>
  <dcterms:modified xsi:type="dcterms:W3CDTF">2023-03-10T11:50:48Z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LLProducerPlace">
    <vt:lpwstr>954;#Folktandvård|946ea296-2224-43aa-9780-15730963f403</vt:lpwstr>
  </property>
  <property fmtid="{D5CDD505-2E9C-101B-9397-08002B2CF9AE}" pid="3" name="TaxKeyword">
    <vt:lpwstr>11619;#karies|6227f658-7535-4ecb-9e2d-4bf12a884284;#11620;#munhälsa barn|d21398fb-f504-405f-bd02-ae23df138072</vt:lpwstr>
  </property>
  <property fmtid="{D5CDD505-2E9C-101B-9397-08002B2CF9AE}" pid="4" name="CareActionCodeSurgical">
    <vt:lpwstr/>
  </property>
  <property fmtid="{D5CDD505-2E9C-101B-9397-08002B2CF9AE}" pid="5" name="NLLInformationCollection">
    <vt:lpwstr>10539;#Folktandvårdens A-Ö|177f4646-99c2-40a9-826c-397eddb8cdd9</vt:lpwstr>
  </property>
  <property fmtid="{D5CDD505-2E9C-101B-9397-08002B2CF9AE}" pid="6" name="NLLStakeholder">
    <vt:lpwstr>10577;#|bc153e3c-85ea-45cf-bce9-ae26fafd6374</vt:lpwstr>
  </property>
  <property fmtid="{D5CDD505-2E9C-101B-9397-08002B2CF9AE}" pid="7" name="PsychiatricCodeTaxHTField0">
    <vt:lpwstr/>
  </property>
  <property fmtid="{D5CDD505-2E9C-101B-9397-08002B2CF9AE}" pid="8" name="TLVCodeDiagnosisTaxHTField0">
    <vt:lpwstr/>
  </property>
  <property fmtid="{D5CDD505-2E9C-101B-9397-08002B2CF9AE}" pid="9" name="ContentTypeId">
    <vt:lpwstr>0x010100D7963E0E5B7A40E5AEA07389401D709F007B1238BBD93543428C20870054E92DBF0100907CEEA6569A954C976B7824CE75F91F</vt:lpwstr>
  </property>
  <property fmtid="{D5CDD505-2E9C-101B-9397-08002B2CF9AE}" pid="10" name="SpecialtyTaxHTField0">
    <vt:lpwstr/>
  </property>
  <property fmtid="{D5CDD505-2E9C-101B-9397-08002B2CF9AE}" pid="11" name="NLLMeetingType">
    <vt:lpwstr/>
  </property>
  <property fmtid="{D5CDD505-2E9C-101B-9397-08002B2CF9AE}" pid="12" name="CareActionCodeNonSurgical">
    <vt:lpwstr/>
  </property>
  <property fmtid="{D5CDD505-2E9C-101B-9397-08002B2CF9AE}" pid="13" name="CompulsoryActionTaxHTField0">
    <vt:lpwstr/>
  </property>
  <property fmtid="{D5CDD505-2E9C-101B-9397-08002B2CF9AE}" pid="14" name="NLLMtptCode">
    <vt:lpwstr/>
  </property>
  <property fmtid="{D5CDD505-2E9C-101B-9397-08002B2CF9AE}" pid="15" name="Specialty">
    <vt:lpwstr/>
  </property>
  <property fmtid="{D5CDD505-2E9C-101B-9397-08002B2CF9AE}" pid="16" name="ICD10Code">
    <vt:lpwstr/>
  </property>
  <property fmtid="{D5CDD505-2E9C-101B-9397-08002B2CF9AE}" pid="17" name="AnalysisNameTaxHTField0">
    <vt:lpwstr/>
  </property>
  <property fmtid="{D5CDD505-2E9C-101B-9397-08002B2CF9AE}" pid="18" name="NLLMeetingTypeTaxHTField0">
    <vt:lpwstr/>
  </property>
  <property fmtid="{D5CDD505-2E9C-101B-9397-08002B2CF9AE}" pid="19" name="CareActionCodeSurgicalTaxHTField0">
    <vt:lpwstr/>
  </property>
  <property fmtid="{D5CDD505-2E9C-101B-9397-08002B2CF9AE}" pid="20" name="PharmaceuticalCodeTaxHTField0">
    <vt:lpwstr/>
  </property>
  <property fmtid="{D5CDD505-2E9C-101B-9397-08002B2CF9AE}" pid="21" name="NLLDecisionLevelManagedTaxHTField0">
    <vt:lpwstr/>
  </property>
  <property fmtid="{D5CDD505-2E9C-101B-9397-08002B2CF9AE}" pid="22" name="NLLDecisionLevelManaged">
    <vt:lpwstr/>
  </property>
  <property fmtid="{D5CDD505-2E9C-101B-9397-08002B2CF9AE}" pid="23" name="ICD10CodeTaxHTField0">
    <vt:lpwstr/>
  </property>
  <property fmtid="{D5CDD505-2E9C-101B-9397-08002B2CF9AE}" pid="24" name="CompulsoryAction">
    <vt:lpwstr/>
  </property>
  <property fmtid="{D5CDD505-2E9C-101B-9397-08002B2CF9AE}" pid="25" name="RadiologicalCode">
    <vt:lpwstr/>
  </property>
  <property fmtid="{D5CDD505-2E9C-101B-9397-08002B2CF9AE}" pid="26" name="TLVCodeAction">
    <vt:lpwstr/>
  </property>
  <property fmtid="{D5CDD505-2E9C-101B-9397-08002B2CF9AE}" pid="27" name="prdProcess">
    <vt:lpwstr/>
  </property>
  <property fmtid="{D5CDD505-2E9C-101B-9397-08002B2CF9AE}" pid="28" name="References">
    <vt:lpwstr/>
  </property>
  <property fmtid="{D5CDD505-2E9C-101B-9397-08002B2CF9AE}" pid="29" name="TLVCodeDiagnosis">
    <vt:lpwstr/>
  </property>
  <property fmtid="{D5CDD505-2E9C-101B-9397-08002B2CF9AE}" pid="30" name="PharmaceuticalCode">
    <vt:lpwstr/>
  </property>
  <property fmtid="{D5CDD505-2E9C-101B-9397-08002B2CF9AE}" pid="31" name="ReferencesTaxHTField0">
    <vt:lpwstr/>
  </property>
  <property fmtid="{D5CDD505-2E9C-101B-9397-08002B2CF9AE}" pid="32" name="TLVCodeActionTaxHTField0">
    <vt:lpwstr/>
  </property>
  <property fmtid="{D5CDD505-2E9C-101B-9397-08002B2CF9AE}" pid="33" name="NLLProjectTypeTaxHTField0">
    <vt:lpwstr/>
  </property>
  <property fmtid="{D5CDD505-2E9C-101B-9397-08002B2CF9AE}" pid="34" name="PsychiatricCode">
    <vt:lpwstr/>
  </property>
  <property fmtid="{D5CDD505-2E9C-101B-9397-08002B2CF9AE}" pid="35" name="RadiologicalCodeTaxHTField0">
    <vt:lpwstr/>
  </property>
  <property fmtid="{D5CDD505-2E9C-101B-9397-08002B2CF9AE}" pid="36" name="NLLDocumentType">
    <vt:lpwstr>1021;#Presentation|981e6eac-a633-4de2-91a2-d5e48e1c0d00</vt:lpwstr>
  </property>
  <property fmtid="{D5CDD505-2E9C-101B-9397-08002B2CF9AE}" pid="37" name="NLLProjectType">
    <vt:lpwstr/>
  </property>
  <property fmtid="{D5CDD505-2E9C-101B-9397-08002B2CF9AE}" pid="38" name="AnalysisName">
    <vt:lpwstr/>
  </property>
  <property fmtid="{D5CDD505-2E9C-101B-9397-08002B2CF9AE}" pid="39" name="NLLMtptCodeTaxHTField0">
    <vt:lpwstr/>
  </property>
  <property fmtid="{D5CDD505-2E9C-101B-9397-08002B2CF9AE}" pid="40" name="CareActionCodeNonSurgicalTaxHTField0">
    <vt:lpwstr/>
  </property>
  <property fmtid="{D5CDD505-2E9C-101B-9397-08002B2CF9AE}" pid="41" name="NLLApprovedByQuickPart">
    <vt:lpwstr/>
  </property>
  <property fmtid="{D5CDD505-2E9C-101B-9397-08002B2CF9AE}" pid="42" name="NLLProjectDescription">
    <vt:lpwstr/>
  </property>
  <property fmtid="{D5CDD505-2E9C-101B-9397-08002B2CF9AE}" pid="43" name="NPUCode">
    <vt:lpwstr/>
  </property>
  <property fmtid="{D5CDD505-2E9C-101B-9397-08002B2CF9AE}" pid="44" name="NLLClosureDate">
    <vt:lpwstr/>
  </property>
  <property fmtid="{D5CDD505-2E9C-101B-9397-08002B2CF9AE}" pid="45" name="NLLProducerplaceID">
    <vt:lpwstr/>
  </property>
  <property fmtid="{D5CDD505-2E9C-101B-9397-08002B2CF9AE}" pid="46" name="NLLPublishedTemplate">
    <vt:lpwstr/>
  </property>
  <property fmtid="{D5CDD505-2E9C-101B-9397-08002B2CF9AE}" pid="47" name="NLLWFComment">
    <vt:lpwstr/>
  </property>
  <property fmtid="{D5CDD505-2E9C-101B-9397-08002B2CF9AE}" pid="48" name="NLLPTCName">
    <vt:lpwstr/>
  </property>
  <property fmtid="{D5CDD505-2E9C-101B-9397-08002B2CF9AE}" pid="49" name="NLLProjectUrl">
    <vt:lpwstr/>
  </property>
  <property fmtid="{D5CDD505-2E9C-101B-9397-08002B2CF9AE}" pid="50" name="NLLProjectStatus">
    <vt:lpwstr/>
  </property>
  <property fmtid="{D5CDD505-2E9C-101B-9397-08002B2CF9AE}" pid="51" name="NLLSteeringGroup">
    <vt:lpwstr/>
  </property>
  <property fmtid="{D5CDD505-2E9C-101B-9397-08002B2CF9AE}" pid="52" name="NLLTemplateStatus">
    <vt:lpwstr/>
  </property>
  <property fmtid="{D5CDD505-2E9C-101B-9397-08002B2CF9AE}" pid="53" name="NLLProjectLeader">
    <vt:lpwstr/>
  </property>
  <property fmtid="{D5CDD505-2E9C-101B-9397-08002B2CF9AE}" pid="55" name="NLLDefaultTemplate">
    <vt:lpwstr/>
  </property>
  <property fmtid="{D5CDD505-2E9C-101B-9397-08002B2CF9AE}" pid="56" name="NLLApprovedBy">
    <vt:lpwstr/>
  </property>
  <property fmtid="{D5CDD505-2E9C-101B-9397-08002B2CF9AE}" pid="57" name="NLLProjectVisitor">
    <vt:lpwstr/>
  </property>
  <property fmtid="{D5CDD505-2E9C-101B-9397-08002B2CF9AE}" pid="58" name="NLLProjectDivisionTaxHTField0">
    <vt:lpwstr/>
  </property>
  <property fmtid="{D5CDD505-2E9C-101B-9397-08002B2CF9AE}" pid="59" name="NLLProjectOwner">
    <vt:lpwstr/>
  </property>
  <property fmtid="{D5CDD505-2E9C-101B-9397-08002B2CF9AE}" pid="60" name="NPUCodeTaxHTField0">
    <vt:lpwstr/>
  </property>
  <property fmtid="{D5CDD505-2E9C-101B-9397-08002B2CF9AE}" pid="61" name="NLLTemplateFolderDescription">
    <vt:lpwstr/>
  </property>
  <property fmtid="{D5CDD505-2E9C-101B-9397-08002B2CF9AE}" pid="62" name="NLLProjectOrderStatus">
    <vt:lpwstr/>
  </property>
  <property fmtid="{D5CDD505-2E9C-101B-9397-08002B2CF9AE}" pid="63" name="NLLReferenceGroup">
    <vt:lpwstr/>
  </property>
  <property fmtid="{D5CDD505-2E9C-101B-9397-08002B2CF9AE}" pid="64" name="NLLInitiationDate">
    <vt:lpwstr/>
  </property>
  <property fmtid="{D5CDD505-2E9C-101B-9397-08002B2CF9AE}" pid="66" name="NLLProjectNr">
    <vt:lpwstr/>
  </property>
  <property fmtid="{D5CDD505-2E9C-101B-9397-08002B2CF9AE}" pid="67" name="NLLWindingUpDate">
    <vt:lpwstr/>
  </property>
  <property fmtid="{D5CDD505-2E9C-101B-9397-08002B2CF9AE}" pid="68" name="NLLPTCProcessTeam">
    <vt:lpwstr/>
  </property>
  <property fmtid="{D5CDD505-2E9C-101B-9397-08002B2CF9AE}" pid="69" name="NLLImplementationDate">
    <vt:lpwstr/>
  </property>
  <property fmtid="{D5CDD505-2E9C-101B-9397-08002B2CF9AE}" pid="70" name="NLLProjectDivision">
    <vt:lpwstr/>
  </property>
  <property fmtid="{D5CDD505-2E9C-101B-9397-08002B2CF9AE}" pid="71" name="NLLLatestProjectTrackingDate">
    <vt:lpwstr/>
  </property>
  <property fmtid="{D5CDD505-2E9C-101B-9397-08002B2CF9AE}" pid="72" name="NLLProjectTypeText">
    <vt:lpwstr/>
  </property>
  <property fmtid="{D5CDD505-2E9C-101B-9397-08002B2CF9AE}" pid="73" name="NLLEstablishingDate">
    <vt:lpwstr/>
  </property>
  <property fmtid="{D5CDD505-2E9C-101B-9397-08002B2CF9AE}" pid="74" name="NLLProjectMember">
    <vt:lpwstr/>
  </property>
  <property fmtid="{D5CDD505-2E9C-101B-9397-08002B2CF9AE}" pid="75" name="NLLProcessTeamLookup">
    <vt:lpwstr/>
  </property>
  <property fmtid="{D5CDD505-2E9C-101B-9397-08002B2CF9AE}" pid="76" name="NLLProjectLeaderDiv">
    <vt:lpwstr/>
  </property>
  <property fmtid="{D5CDD505-2E9C-101B-9397-08002B2CF9AE}" pid="77" name="NLLProjectName">
    <vt:lpwstr/>
  </property>
  <property fmtid="{D5CDD505-2E9C-101B-9397-08002B2CF9AE}" pid="78" name="_dlc_policyId">
    <vt:lpwstr>0x010100D7963E0E5B7A40E5AEA07389401D709F007B1238BBD93543428C20870054E92DBF|1214505165</vt:lpwstr>
  </property>
  <property fmtid="{D5CDD505-2E9C-101B-9397-08002B2CF9AE}" pid="79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0" name="_dlc_DocIdItemGuid">
    <vt:lpwstr>cfe13fdc-43e2-4260-940e-e5870106c0a3</vt:lpwstr>
  </property>
  <property fmtid="{D5CDD505-2E9C-101B-9397-08002B2CF9AE}" pid="81" name="_dlc_ItemStageId">
    <vt:lpwstr/>
  </property>
  <property fmtid="{D5CDD505-2E9C-101B-9397-08002B2CF9AE}" pid="83" name="TaxCatchAll">
    <vt:lpwstr>10577;#;#10539;#;#11620;#;#11619;#;#954;#;#1021;#</vt:lpwstr>
  </property>
  <property fmtid="{D5CDD505-2E9C-101B-9397-08002B2CF9AE}" pid="84" name="SharedWithUsers">
    <vt:lpwstr/>
  </property>
  <property fmtid="{D5CDD505-2E9C-101B-9397-08002B2CF9AE}" pid="85" name="Order">
    <vt:r8>2450800</vt:r8>
  </property>
  <property fmtid="{D5CDD505-2E9C-101B-9397-08002B2CF9AE}" pid="86" name="xd_ProgID">
    <vt:lpwstr/>
  </property>
  <property fmtid="{D5CDD505-2E9C-101B-9397-08002B2CF9AE}" pid="87" name="_SourceUrl">
    <vt:lpwstr/>
  </property>
  <property fmtid="{D5CDD505-2E9C-101B-9397-08002B2CF9AE}" pid="88" name="_SharedFileIndex">
    <vt:lpwstr/>
  </property>
  <property fmtid="{D5CDD505-2E9C-101B-9397-08002B2CF9AE}" pid="89" name="TemplateUrl">
    <vt:lpwstr/>
  </property>
  <property fmtid="{D5CDD505-2E9C-101B-9397-08002B2CF9AE}" pid="91" name="NLLDecisionLevelGoverning">
    <vt:lpwstr/>
  </property>
  <property fmtid="{D5CDD505-2E9C-101B-9397-08002B2CF9AE}" pid="92" name="NLLFactOwner">
    <vt:lpwstr/>
  </property>
  <property fmtid="{D5CDD505-2E9C-101B-9397-08002B2CF9AE}" pid="93" name="NLLFactOwnerText">
    <vt:lpwstr/>
  </property>
  <property fmtid="{D5CDD505-2E9C-101B-9397-08002B2CF9AE}" pid="94" name="xd_Signature">
    <vt:bool>false</vt:bool>
  </property>
  <property fmtid="{D5CDD505-2E9C-101B-9397-08002B2CF9AE}" pid="95" name="NLLDecisionLevel">
    <vt:lpwstr/>
  </property>
  <property fmtid="{D5CDD505-2E9C-101B-9397-08002B2CF9AE}" pid="96" name="NLLPTCProcessLeader">
    <vt:lpwstr/>
  </property>
  <property fmtid="{D5CDD505-2E9C-101B-9397-08002B2CF9AE}" pid="98" name="NLLPTCVISEditor">
    <vt:lpwstr/>
  </property>
</Properties>
</file>